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0" r:id="rId2"/>
    <p:sldId id="257" r:id="rId3"/>
    <p:sldId id="268" r:id="rId4"/>
    <p:sldId id="341" r:id="rId5"/>
    <p:sldId id="359" r:id="rId6"/>
    <p:sldId id="343" r:id="rId7"/>
    <p:sldId id="363" r:id="rId8"/>
    <p:sldId id="365" r:id="rId9"/>
    <p:sldId id="367" r:id="rId10"/>
    <p:sldId id="366" r:id="rId11"/>
    <p:sldId id="351" r:id="rId12"/>
    <p:sldId id="333" r:id="rId13"/>
    <p:sldId id="364" r:id="rId14"/>
    <p:sldId id="368" r:id="rId15"/>
    <p:sldId id="370" r:id="rId16"/>
    <p:sldId id="30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BD08E-344F-410A-B4EC-8985C9503745}" v="4" dt="2025-11-17T03:38:33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709" autoAdjust="0"/>
  </p:normalViewPr>
  <p:slideViewPr>
    <p:cSldViewPr snapToGrid="0">
      <p:cViewPr varScale="1">
        <p:scale>
          <a:sx n="47" d="100"/>
          <a:sy n="47" d="100"/>
        </p:scale>
        <p:origin x="13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0.8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19.20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19.92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2.45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207 0,'0'31,"1"-8,-1 0,-2 0,-7 45,-2-11,8-38,-1 0,-1-1,-9 27,9-34,2-3,-1-1,1 1,-11 14,12-19,0-1,0 0,-1 1,1-1,-1 0,1 0,-1 0,0-1,0 1,0-1,0 0,0 1,0-1,-3 0,2 0,-1 0,1 0,0-1,0 1,0-1,0 0,-1-1,-6 0,9 0,0 1,0-1,0 0,-1 0,1 0,0 0,0 0,0 0,1-1,-1 1,0-1,0 1,1-1,-1 0,1 1,-1-1,0-3,-6-12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2.92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3.7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35.41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2011 1,'-1983'0,"1955"0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09:41.80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01.78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11.89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18T19:10:18.83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00E1F-9839-481D-A48C-C4C367D51D12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43DAF-58E6-422B-BDEA-7ECA88FB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5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10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2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Southern New England high forest cover combined with a high population density is resulting in a dangerous situation when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standing dead trees create a hazard for a human safety and infrastructure.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6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4571B-1B22-45A0-9AF1-5D50B800F5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35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0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 of blue band set to &gt;150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42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also excluding polygons too small in the area to exclude noise not filtered by previous 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8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method reduce false positives by 35 %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3DAF-58E6-422B-BDEA-7ECA88FB89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6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26220-CC1C-431A-83FB-73BE37407F81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D73B0-15B0-4482-BCD6-32150BB2154B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8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138-C746-48CD-82C3-6B58BD3F176D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C20A-93B2-4F19-83E6-09255DA3DBAD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905-857F-4D52-938C-67B9C840D970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0686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A77D6-52B6-49D6-A5EF-B0BC3444E64C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84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C6920-3E10-40C7-982A-0590E0D2D7D0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6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B199-8278-4A46-8384-25D757362C6B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5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4F97-59DB-4844-B281-C366AC19FBDE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FDCA-1CA3-4BE4-B77B-F4E01CE8D502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8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7E6BF-674F-49CC-931D-94AB0C955F7B}" type="datetime1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5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3C2D-7B53-41DF-9859-74C01D2D1532}" type="datetime1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6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BAAA2-29BE-49CE-8FD7-72E2922AEB9D}" type="datetime1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7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BE70F-80D6-4279-8BEE-0F3F37F60C9C}" type="datetime1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2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BBE4-FCEB-4275-B4BA-C07DB6141677}" type="datetime1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2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7C5A-C787-4BF6-8DA0-2D6F11B9F016}" type="datetime1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5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BCF9-9BA0-46E9-A207-DB8D8BBFBCAF}" type="datetime1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781830-D12D-4C95-9562-56C4B137F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4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17" Type="http://schemas.openxmlformats.org/officeDocument/2006/relationships/customXml" Target="../ink/ink11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customXml" Target="../ink/ink9.xml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6BE54D-087B-EDBF-2CA3-3931D1534E06}"/>
              </a:ext>
            </a:extLst>
          </p:cNvPr>
          <p:cNvSpPr txBox="1"/>
          <p:nvPr/>
        </p:nvSpPr>
        <p:spPr>
          <a:xfrm>
            <a:off x="1347435" y="981192"/>
            <a:ext cx="8516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Inventory of Standing </a:t>
            </a:r>
            <a:r>
              <a:rPr lang="en-US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ead </a:t>
            </a:r>
            <a:r>
              <a:rPr lang="en-US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rees in Rhode Island Using Remote Sensing and GIS</a:t>
            </a: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C71B4AC-DE89-9E8C-9B79-86CBE88106D0}"/>
              </a:ext>
            </a:extLst>
          </p:cNvPr>
          <p:cNvSpPr txBox="1">
            <a:spLocks/>
          </p:cNvSpPr>
          <p:nvPr/>
        </p:nvSpPr>
        <p:spPr>
          <a:xfrm>
            <a:off x="4693920" y="3965714"/>
            <a:ext cx="5169608" cy="1911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Liubov Dumarevskaya</a:t>
            </a: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Jason Parent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23AB7-B0D3-0722-AD21-57A2CBB6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556" y="6258394"/>
            <a:ext cx="719528" cy="425411"/>
          </a:xfrm>
        </p:spPr>
        <p:txBody>
          <a:bodyPr/>
          <a:lstStyle/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t>1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4966F-C65E-4755-87D3-6C9478C543DD}"/>
              </a:ext>
            </a:extLst>
          </p:cNvPr>
          <p:cNvSpPr/>
          <p:nvPr/>
        </p:nvSpPr>
        <p:spPr>
          <a:xfrm>
            <a:off x="7881842" y="5079579"/>
            <a:ext cx="4003469" cy="1476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938BC-7896-8AA6-897F-9CA87A01D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42" y="5422380"/>
            <a:ext cx="2024561" cy="790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9272F-1D4D-CE51-CFEB-29AA075F9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920" y="5079579"/>
            <a:ext cx="1590897" cy="13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EC677-671B-F79E-AF55-D4F683B6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F824-9CDC-59C0-8129-EBABCD54B50E}"/>
              </a:ext>
            </a:extLst>
          </p:cNvPr>
          <p:cNvSpPr txBox="1">
            <a:spLocks/>
          </p:cNvSpPr>
          <p:nvPr/>
        </p:nvSpPr>
        <p:spPr>
          <a:xfrm>
            <a:off x="231912" y="738808"/>
            <a:ext cx="11244471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IsoCluster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classes: 10 default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Minimum tree area: 1–4 m² depending on resolution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Blue band index: choose blue band index in imagery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Minimum buffer area: 20–80 m² depends on image size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Parallel processing: enabled for faster processing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E4709E-BFDF-717E-2EB4-7C9CFD303CA1}"/>
              </a:ext>
            </a:extLst>
          </p:cNvPr>
          <p:cNvSpPr txBox="1">
            <a:spLocks/>
          </p:cNvSpPr>
          <p:nvPr/>
        </p:nvSpPr>
        <p:spPr>
          <a:xfrm>
            <a:off x="457200" y="451513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Selection:</a:t>
            </a:r>
          </a:p>
        </p:txBody>
      </p:sp>
    </p:spTree>
    <p:extLst>
      <p:ext uri="{BB962C8B-B14F-4D97-AF65-F5344CB8AC3E}">
        <p14:creationId xmlns:p14="http://schemas.microsoft.com/office/powerpoint/2010/main" val="378007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601169-FF7D-75CA-820F-3FB4CBAE8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78" y="5556979"/>
            <a:ext cx="9306274" cy="513859"/>
          </a:xfrm>
        </p:spPr>
        <p:txBody>
          <a:bodyPr>
            <a:noAutofit/>
          </a:bodyPr>
          <a:lstStyle/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Polygons buffered to aggregate small disconnected pieces of a whole tree to create an exact shape of a tree.</a:t>
            </a:r>
          </a:p>
          <a:p>
            <a:pPr marL="457200" indent="-45720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04136-4C21-0BCC-D94A-3208326AF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6" t="27391" r="32399" b="14783"/>
          <a:stretch/>
        </p:blipFill>
        <p:spPr>
          <a:xfrm>
            <a:off x="6307171" y="1283153"/>
            <a:ext cx="5100172" cy="4213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75273-72EE-6DA4-78A1-2FC43D43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1" t="27391" r="32664" b="14783"/>
          <a:stretch/>
        </p:blipFill>
        <p:spPr>
          <a:xfrm>
            <a:off x="689624" y="1283154"/>
            <a:ext cx="5100174" cy="4213186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BB1AE0F-1E8C-FC29-CF61-204CAB157B62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11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Conclusions:">
            <a:extLst>
              <a:ext uri="{FF2B5EF4-FFF2-40B4-BE49-F238E27FC236}">
                <a16:creationId xmlns:a16="http://schemas.microsoft.com/office/drawing/2014/main" id="{992D69A2-2B57-5BED-8451-F2F2AC07CD90}"/>
              </a:ext>
            </a:extLst>
          </p:cNvPr>
          <p:cNvSpPr txBox="1">
            <a:spLocks/>
          </p:cNvSpPr>
          <p:nvPr/>
        </p:nvSpPr>
        <p:spPr>
          <a:xfrm>
            <a:off x="2824737" y="336900"/>
            <a:ext cx="6542526" cy="885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560831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Polygon refinement</a:t>
            </a:r>
          </a:p>
        </p:txBody>
      </p:sp>
    </p:spTree>
    <p:extLst>
      <p:ext uri="{BB962C8B-B14F-4D97-AF65-F5344CB8AC3E}">
        <p14:creationId xmlns:p14="http://schemas.microsoft.com/office/powerpoint/2010/main" val="337842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9484E-E92A-1FF2-9B7E-8548B33E2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4" t="43407" r="24680" b="16000"/>
          <a:stretch/>
        </p:blipFill>
        <p:spPr>
          <a:xfrm>
            <a:off x="842306" y="2949934"/>
            <a:ext cx="4905626" cy="2783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0DDEEF-3554-882E-EEE7-E29AF6865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81" t="42815" r="24763" b="16593"/>
          <a:stretch/>
        </p:blipFill>
        <p:spPr>
          <a:xfrm>
            <a:off x="6307882" y="2949934"/>
            <a:ext cx="5029909" cy="2783840"/>
          </a:xfrm>
          <a:prstGeom prst="rect">
            <a:avLst/>
          </a:prstGeom>
        </p:spPr>
      </p:pic>
      <p:sp>
        <p:nvSpPr>
          <p:cNvPr id="6" name="Conclusions:">
            <a:extLst>
              <a:ext uri="{FF2B5EF4-FFF2-40B4-BE49-F238E27FC236}">
                <a16:creationId xmlns:a16="http://schemas.microsoft.com/office/drawing/2014/main" id="{60BA2FF6-587B-7905-5D94-4F366BA65DEE}"/>
              </a:ext>
            </a:extLst>
          </p:cNvPr>
          <p:cNvSpPr txBox="1">
            <a:spLocks/>
          </p:cNvSpPr>
          <p:nvPr/>
        </p:nvSpPr>
        <p:spPr>
          <a:xfrm>
            <a:off x="1190374" y="336900"/>
            <a:ext cx="9663156" cy="1205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560831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trees detection with and without threshold </a:t>
            </a: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for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pixel-based ISODATA</a:t>
            </a: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4004DD-E620-6652-4100-A9D7B9C98EE3}"/>
              </a:ext>
            </a:extLst>
          </p:cNvPr>
          <p:cNvSpPr/>
          <p:nvPr/>
        </p:nvSpPr>
        <p:spPr>
          <a:xfrm>
            <a:off x="9108825" y="2980454"/>
            <a:ext cx="2597681" cy="2159300"/>
          </a:xfrm>
          <a:custGeom>
            <a:avLst/>
            <a:gdLst>
              <a:gd name="connsiteX0" fmla="*/ 1463051 w 2597681"/>
              <a:gd name="connsiteY0" fmla="*/ 1808480 h 2159300"/>
              <a:gd name="connsiteX1" fmla="*/ 1463051 w 2597681"/>
              <a:gd name="connsiteY1" fmla="*/ 1808480 h 2159300"/>
              <a:gd name="connsiteX2" fmla="*/ 487691 w 2597681"/>
              <a:gd name="connsiteY2" fmla="*/ 1391920 h 2159300"/>
              <a:gd name="connsiteX3" fmla="*/ 284491 w 2597681"/>
              <a:gd name="connsiteY3" fmla="*/ 1310640 h 2159300"/>
              <a:gd name="connsiteX4" fmla="*/ 111771 w 2597681"/>
              <a:gd name="connsiteY4" fmla="*/ 1239520 h 2159300"/>
              <a:gd name="connsiteX5" fmla="*/ 60971 w 2597681"/>
              <a:gd name="connsiteY5" fmla="*/ 1198880 h 2159300"/>
              <a:gd name="connsiteX6" fmla="*/ 50811 w 2597681"/>
              <a:gd name="connsiteY6" fmla="*/ 1148080 h 2159300"/>
              <a:gd name="connsiteX7" fmla="*/ 20331 w 2597681"/>
              <a:gd name="connsiteY7" fmla="*/ 1076960 h 2159300"/>
              <a:gd name="connsiteX8" fmla="*/ 10171 w 2597681"/>
              <a:gd name="connsiteY8" fmla="*/ 751840 h 2159300"/>
              <a:gd name="connsiteX9" fmla="*/ 11 w 2597681"/>
              <a:gd name="connsiteY9" fmla="*/ 701040 h 2159300"/>
              <a:gd name="connsiteX10" fmla="*/ 20331 w 2597681"/>
              <a:gd name="connsiteY10" fmla="*/ 304800 h 2159300"/>
              <a:gd name="connsiteX11" fmla="*/ 152411 w 2597681"/>
              <a:gd name="connsiteY11" fmla="*/ 182880 h 2159300"/>
              <a:gd name="connsiteX12" fmla="*/ 335291 w 2597681"/>
              <a:gd name="connsiteY12" fmla="*/ 121920 h 2159300"/>
              <a:gd name="connsiteX13" fmla="*/ 701051 w 2597681"/>
              <a:gd name="connsiteY13" fmla="*/ 71120 h 2159300"/>
              <a:gd name="connsiteX14" fmla="*/ 975371 w 2597681"/>
              <a:gd name="connsiteY14" fmla="*/ 40640 h 2159300"/>
              <a:gd name="connsiteX15" fmla="*/ 1117611 w 2597681"/>
              <a:gd name="connsiteY15" fmla="*/ 20320 h 2159300"/>
              <a:gd name="connsiteX16" fmla="*/ 1259851 w 2597681"/>
              <a:gd name="connsiteY16" fmla="*/ 10160 h 2159300"/>
              <a:gd name="connsiteX17" fmla="*/ 1371611 w 2597681"/>
              <a:gd name="connsiteY17" fmla="*/ 0 h 2159300"/>
              <a:gd name="connsiteX18" fmla="*/ 1605291 w 2597681"/>
              <a:gd name="connsiteY18" fmla="*/ 10160 h 2159300"/>
              <a:gd name="connsiteX19" fmla="*/ 1788171 w 2597681"/>
              <a:gd name="connsiteY19" fmla="*/ 101600 h 2159300"/>
              <a:gd name="connsiteX20" fmla="*/ 2001531 w 2597681"/>
              <a:gd name="connsiteY20" fmla="*/ 172720 h 2159300"/>
              <a:gd name="connsiteX21" fmla="*/ 2072651 w 2597681"/>
              <a:gd name="connsiteY21" fmla="*/ 203200 h 2159300"/>
              <a:gd name="connsiteX22" fmla="*/ 2235211 w 2597681"/>
              <a:gd name="connsiteY22" fmla="*/ 223520 h 2159300"/>
              <a:gd name="connsiteX23" fmla="*/ 2407931 w 2597681"/>
              <a:gd name="connsiteY23" fmla="*/ 254000 h 2159300"/>
              <a:gd name="connsiteX24" fmla="*/ 2428251 w 2597681"/>
              <a:gd name="connsiteY24" fmla="*/ 284480 h 2159300"/>
              <a:gd name="connsiteX25" fmla="*/ 2479051 w 2597681"/>
              <a:gd name="connsiteY25" fmla="*/ 558800 h 2159300"/>
              <a:gd name="connsiteX26" fmla="*/ 2509531 w 2597681"/>
              <a:gd name="connsiteY26" fmla="*/ 792480 h 2159300"/>
              <a:gd name="connsiteX27" fmla="*/ 2529851 w 2597681"/>
              <a:gd name="connsiteY27" fmla="*/ 955040 h 2159300"/>
              <a:gd name="connsiteX28" fmla="*/ 2489211 w 2597681"/>
              <a:gd name="connsiteY28" fmla="*/ 1788160 h 2159300"/>
              <a:gd name="connsiteX29" fmla="*/ 2448571 w 2597681"/>
              <a:gd name="connsiteY29" fmla="*/ 1818640 h 2159300"/>
              <a:gd name="connsiteX30" fmla="*/ 2418091 w 2597681"/>
              <a:gd name="connsiteY30" fmla="*/ 1869440 h 2159300"/>
              <a:gd name="connsiteX31" fmla="*/ 2346971 w 2597681"/>
              <a:gd name="connsiteY31" fmla="*/ 1991360 h 2159300"/>
              <a:gd name="connsiteX32" fmla="*/ 2286011 w 2597681"/>
              <a:gd name="connsiteY32" fmla="*/ 2042160 h 2159300"/>
              <a:gd name="connsiteX33" fmla="*/ 2235211 w 2597681"/>
              <a:gd name="connsiteY33" fmla="*/ 2092960 h 2159300"/>
              <a:gd name="connsiteX34" fmla="*/ 2072651 w 2597681"/>
              <a:gd name="connsiteY34" fmla="*/ 2153920 h 2159300"/>
              <a:gd name="connsiteX35" fmla="*/ 1798331 w 2597681"/>
              <a:gd name="connsiteY35" fmla="*/ 2113280 h 2159300"/>
              <a:gd name="connsiteX36" fmla="*/ 1767851 w 2597681"/>
              <a:gd name="connsiteY36" fmla="*/ 2082800 h 2159300"/>
              <a:gd name="connsiteX37" fmla="*/ 1757691 w 2597681"/>
              <a:gd name="connsiteY37" fmla="*/ 2042160 h 2159300"/>
              <a:gd name="connsiteX38" fmla="*/ 1645931 w 2597681"/>
              <a:gd name="connsiteY38" fmla="*/ 1930400 h 2159300"/>
              <a:gd name="connsiteX39" fmla="*/ 1584971 w 2597681"/>
              <a:gd name="connsiteY39" fmla="*/ 1910080 h 2159300"/>
              <a:gd name="connsiteX40" fmla="*/ 1442731 w 2597681"/>
              <a:gd name="connsiteY40" fmla="*/ 1808480 h 2159300"/>
              <a:gd name="connsiteX41" fmla="*/ 1371611 w 2597681"/>
              <a:gd name="connsiteY41" fmla="*/ 1798320 h 2159300"/>
              <a:gd name="connsiteX42" fmla="*/ 883931 w 2597681"/>
              <a:gd name="connsiteY42" fmla="*/ 1513840 h 21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97681" h="2159300">
                <a:moveTo>
                  <a:pt x="1463051" y="1808480"/>
                </a:moveTo>
                <a:lnTo>
                  <a:pt x="1463051" y="1808480"/>
                </a:lnTo>
                <a:cubicBezTo>
                  <a:pt x="1094659" y="1603818"/>
                  <a:pt x="1387466" y="1761921"/>
                  <a:pt x="487691" y="1391920"/>
                </a:cubicBezTo>
                <a:cubicBezTo>
                  <a:pt x="420222" y="1364176"/>
                  <a:pt x="349740" y="1343265"/>
                  <a:pt x="284491" y="1310640"/>
                </a:cubicBezTo>
                <a:cubicBezTo>
                  <a:pt x="160839" y="1248814"/>
                  <a:pt x="219298" y="1270242"/>
                  <a:pt x="111771" y="1239520"/>
                </a:cubicBezTo>
                <a:cubicBezTo>
                  <a:pt x="94838" y="1225973"/>
                  <a:pt x="73000" y="1216923"/>
                  <a:pt x="60971" y="1198880"/>
                </a:cubicBezTo>
                <a:cubicBezTo>
                  <a:pt x="51392" y="1184512"/>
                  <a:pt x="56272" y="1164463"/>
                  <a:pt x="50811" y="1148080"/>
                </a:cubicBezTo>
                <a:cubicBezTo>
                  <a:pt x="42655" y="1123611"/>
                  <a:pt x="30491" y="1100667"/>
                  <a:pt x="20331" y="1076960"/>
                </a:cubicBezTo>
                <a:cubicBezTo>
                  <a:pt x="16944" y="968587"/>
                  <a:pt x="16023" y="860108"/>
                  <a:pt x="10171" y="751840"/>
                </a:cubicBezTo>
                <a:cubicBezTo>
                  <a:pt x="9239" y="734596"/>
                  <a:pt x="-381" y="718304"/>
                  <a:pt x="11" y="701040"/>
                </a:cubicBezTo>
                <a:cubicBezTo>
                  <a:pt x="3016" y="568821"/>
                  <a:pt x="-979" y="435325"/>
                  <a:pt x="20331" y="304800"/>
                </a:cubicBezTo>
                <a:cubicBezTo>
                  <a:pt x="38448" y="193836"/>
                  <a:pt x="77980" y="206698"/>
                  <a:pt x="152411" y="182880"/>
                </a:cubicBezTo>
                <a:cubicBezTo>
                  <a:pt x="213611" y="163296"/>
                  <a:pt x="273582" y="139836"/>
                  <a:pt x="335291" y="121920"/>
                </a:cubicBezTo>
                <a:cubicBezTo>
                  <a:pt x="489426" y="77171"/>
                  <a:pt x="516025" y="89623"/>
                  <a:pt x="701051" y="71120"/>
                </a:cubicBezTo>
                <a:cubicBezTo>
                  <a:pt x="792597" y="61965"/>
                  <a:pt x="884045" y="51777"/>
                  <a:pt x="975371" y="40640"/>
                </a:cubicBezTo>
                <a:cubicBezTo>
                  <a:pt x="1022913" y="34842"/>
                  <a:pt x="1069989" y="25422"/>
                  <a:pt x="1117611" y="20320"/>
                </a:cubicBezTo>
                <a:cubicBezTo>
                  <a:pt x="1164875" y="15256"/>
                  <a:pt x="1212468" y="13951"/>
                  <a:pt x="1259851" y="10160"/>
                </a:cubicBezTo>
                <a:cubicBezTo>
                  <a:pt x="1297139" y="7177"/>
                  <a:pt x="1334358" y="3387"/>
                  <a:pt x="1371611" y="0"/>
                </a:cubicBezTo>
                <a:cubicBezTo>
                  <a:pt x="1449504" y="3387"/>
                  <a:pt x="1528204" y="-1520"/>
                  <a:pt x="1605291" y="10160"/>
                </a:cubicBezTo>
                <a:cubicBezTo>
                  <a:pt x="1688909" y="22829"/>
                  <a:pt x="1717694" y="66362"/>
                  <a:pt x="1788171" y="101600"/>
                </a:cubicBezTo>
                <a:cubicBezTo>
                  <a:pt x="1893629" y="154329"/>
                  <a:pt x="1888451" y="135027"/>
                  <a:pt x="2001531" y="172720"/>
                </a:cubicBezTo>
                <a:cubicBezTo>
                  <a:pt x="2026000" y="180876"/>
                  <a:pt x="2048182" y="195044"/>
                  <a:pt x="2072651" y="203200"/>
                </a:cubicBezTo>
                <a:cubicBezTo>
                  <a:pt x="2113886" y="216945"/>
                  <a:pt x="2206430" y="219922"/>
                  <a:pt x="2235211" y="223520"/>
                </a:cubicBezTo>
                <a:cubicBezTo>
                  <a:pt x="2347427" y="237547"/>
                  <a:pt x="2334629" y="235675"/>
                  <a:pt x="2407931" y="254000"/>
                </a:cubicBezTo>
                <a:cubicBezTo>
                  <a:pt x="2414704" y="264160"/>
                  <a:pt x="2423198" y="273364"/>
                  <a:pt x="2428251" y="284480"/>
                </a:cubicBezTo>
                <a:cubicBezTo>
                  <a:pt x="2479298" y="396783"/>
                  <a:pt x="2460513" y="403080"/>
                  <a:pt x="2479051" y="558800"/>
                </a:cubicBezTo>
                <a:cubicBezTo>
                  <a:pt x="2488337" y="636802"/>
                  <a:pt x="2500079" y="714498"/>
                  <a:pt x="2509531" y="792480"/>
                </a:cubicBezTo>
                <a:cubicBezTo>
                  <a:pt x="2531237" y="971557"/>
                  <a:pt x="2508348" y="826020"/>
                  <a:pt x="2529851" y="955040"/>
                </a:cubicBezTo>
                <a:cubicBezTo>
                  <a:pt x="2526988" y="1181228"/>
                  <a:pt x="2708489" y="1600208"/>
                  <a:pt x="2489211" y="1788160"/>
                </a:cubicBezTo>
                <a:cubicBezTo>
                  <a:pt x="2476354" y="1799180"/>
                  <a:pt x="2462118" y="1808480"/>
                  <a:pt x="2448571" y="1818640"/>
                </a:cubicBezTo>
                <a:cubicBezTo>
                  <a:pt x="2438411" y="1835573"/>
                  <a:pt x="2427547" y="1852104"/>
                  <a:pt x="2418091" y="1869440"/>
                </a:cubicBezTo>
                <a:cubicBezTo>
                  <a:pt x="2394296" y="1913065"/>
                  <a:pt x="2381287" y="1953613"/>
                  <a:pt x="2346971" y="1991360"/>
                </a:cubicBezTo>
                <a:cubicBezTo>
                  <a:pt x="2329178" y="2010932"/>
                  <a:pt x="2305583" y="2024367"/>
                  <a:pt x="2286011" y="2042160"/>
                </a:cubicBezTo>
                <a:cubicBezTo>
                  <a:pt x="2268291" y="2058269"/>
                  <a:pt x="2254578" y="2078875"/>
                  <a:pt x="2235211" y="2092960"/>
                </a:cubicBezTo>
                <a:cubicBezTo>
                  <a:pt x="2191873" y="2124478"/>
                  <a:pt x="2119365" y="2139906"/>
                  <a:pt x="2072651" y="2153920"/>
                </a:cubicBezTo>
                <a:cubicBezTo>
                  <a:pt x="1884510" y="2145740"/>
                  <a:pt x="1887780" y="2189950"/>
                  <a:pt x="1798331" y="2113280"/>
                </a:cubicBezTo>
                <a:cubicBezTo>
                  <a:pt x="1787422" y="2103929"/>
                  <a:pt x="1778011" y="2092960"/>
                  <a:pt x="1767851" y="2082800"/>
                </a:cubicBezTo>
                <a:cubicBezTo>
                  <a:pt x="1764464" y="2069253"/>
                  <a:pt x="1764311" y="2054455"/>
                  <a:pt x="1757691" y="2042160"/>
                </a:cubicBezTo>
                <a:cubicBezTo>
                  <a:pt x="1707759" y="1949429"/>
                  <a:pt x="1720216" y="1957413"/>
                  <a:pt x="1645931" y="1930400"/>
                </a:cubicBezTo>
                <a:cubicBezTo>
                  <a:pt x="1625801" y="1923080"/>
                  <a:pt x="1603870" y="1920160"/>
                  <a:pt x="1584971" y="1910080"/>
                </a:cubicBezTo>
                <a:cubicBezTo>
                  <a:pt x="1378656" y="1800045"/>
                  <a:pt x="1579458" y="1893934"/>
                  <a:pt x="1442731" y="1808480"/>
                </a:cubicBezTo>
                <a:cubicBezTo>
                  <a:pt x="1419621" y="1794036"/>
                  <a:pt x="1397382" y="1798320"/>
                  <a:pt x="1371611" y="1798320"/>
                </a:cubicBezTo>
                <a:lnTo>
                  <a:pt x="883931" y="151384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8CBCDC-5113-FF99-9726-5E6232A7DCC8}"/>
              </a:ext>
            </a:extLst>
          </p:cNvPr>
          <p:cNvSpPr/>
          <p:nvPr/>
        </p:nvSpPr>
        <p:spPr>
          <a:xfrm>
            <a:off x="3451083" y="3005412"/>
            <a:ext cx="2597681" cy="2159300"/>
          </a:xfrm>
          <a:custGeom>
            <a:avLst/>
            <a:gdLst>
              <a:gd name="connsiteX0" fmla="*/ 1463051 w 2597681"/>
              <a:gd name="connsiteY0" fmla="*/ 1808480 h 2159300"/>
              <a:gd name="connsiteX1" fmla="*/ 1463051 w 2597681"/>
              <a:gd name="connsiteY1" fmla="*/ 1808480 h 2159300"/>
              <a:gd name="connsiteX2" fmla="*/ 487691 w 2597681"/>
              <a:gd name="connsiteY2" fmla="*/ 1391920 h 2159300"/>
              <a:gd name="connsiteX3" fmla="*/ 284491 w 2597681"/>
              <a:gd name="connsiteY3" fmla="*/ 1310640 h 2159300"/>
              <a:gd name="connsiteX4" fmla="*/ 111771 w 2597681"/>
              <a:gd name="connsiteY4" fmla="*/ 1239520 h 2159300"/>
              <a:gd name="connsiteX5" fmla="*/ 60971 w 2597681"/>
              <a:gd name="connsiteY5" fmla="*/ 1198880 h 2159300"/>
              <a:gd name="connsiteX6" fmla="*/ 50811 w 2597681"/>
              <a:gd name="connsiteY6" fmla="*/ 1148080 h 2159300"/>
              <a:gd name="connsiteX7" fmla="*/ 20331 w 2597681"/>
              <a:gd name="connsiteY7" fmla="*/ 1076960 h 2159300"/>
              <a:gd name="connsiteX8" fmla="*/ 10171 w 2597681"/>
              <a:gd name="connsiteY8" fmla="*/ 751840 h 2159300"/>
              <a:gd name="connsiteX9" fmla="*/ 11 w 2597681"/>
              <a:gd name="connsiteY9" fmla="*/ 701040 h 2159300"/>
              <a:gd name="connsiteX10" fmla="*/ 20331 w 2597681"/>
              <a:gd name="connsiteY10" fmla="*/ 304800 h 2159300"/>
              <a:gd name="connsiteX11" fmla="*/ 152411 w 2597681"/>
              <a:gd name="connsiteY11" fmla="*/ 182880 h 2159300"/>
              <a:gd name="connsiteX12" fmla="*/ 335291 w 2597681"/>
              <a:gd name="connsiteY12" fmla="*/ 121920 h 2159300"/>
              <a:gd name="connsiteX13" fmla="*/ 701051 w 2597681"/>
              <a:gd name="connsiteY13" fmla="*/ 71120 h 2159300"/>
              <a:gd name="connsiteX14" fmla="*/ 975371 w 2597681"/>
              <a:gd name="connsiteY14" fmla="*/ 40640 h 2159300"/>
              <a:gd name="connsiteX15" fmla="*/ 1117611 w 2597681"/>
              <a:gd name="connsiteY15" fmla="*/ 20320 h 2159300"/>
              <a:gd name="connsiteX16" fmla="*/ 1259851 w 2597681"/>
              <a:gd name="connsiteY16" fmla="*/ 10160 h 2159300"/>
              <a:gd name="connsiteX17" fmla="*/ 1371611 w 2597681"/>
              <a:gd name="connsiteY17" fmla="*/ 0 h 2159300"/>
              <a:gd name="connsiteX18" fmla="*/ 1605291 w 2597681"/>
              <a:gd name="connsiteY18" fmla="*/ 10160 h 2159300"/>
              <a:gd name="connsiteX19" fmla="*/ 1788171 w 2597681"/>
              <a:gd name="connsiteY19" fmla="*/ 101600 h 2159300"/>
              <a:gd name="connsiteX20" fmla="*/ 2001531 w 2597681"/>
              <a:gd name="connsiteY20" fmla="*/ 172720 h 2159300"/>
              <a:gd name="connsiteX21" fmla="*/ 2072651 w 2597681"/>
              <a:gd name="connsiteY21" fmla="*/ 203200 h 2159300"/>
              <a:gd name="connsiteX22" fmla="*/ 2235211 w 2597681"/>
              <a:gd name="connsiteY22" fmla="*/ 223520 h 2159300"/>
              <a:gd name="connsiteX23" fmla="*/ 2407931 w 2597681"/>
              <a:gd name="connsiteY23" fmla="*/ 254000 h 2159300"/>
              <a:gd name="connsiteX24" fmla="*/ 2428251 w 2597681"/>
              <a:gd name="connsiteY24" fmla="*/ 284480 h 2159300"/>
              <a:gd name="connsiteX25" fmla="*/ 2479051 w 2597681"/>
              <a:gd name="connsiteY25" fmla="*/ 558800 h 2159300"/>
              <a:gd name="connsiteX26" fmla="*/ 2509531 w 2597681"/>
              <a:gd name="connsiteY26" fmla="*/ 792480 h 2159300"/>
              <a:gd name="connsiteX27" fmla="*/ 2529851 w 2597681"/>
              <a:gd name="connsiteY27" fmla="*/ 955040 h 2159300"/>
              <a:gd name="connsiteX28" fmla="*/ 2489211 w 2597681"/>
              <a:gd name="connsiteY28" fmla="*/ 1788160 h 2159300"/>
              <a:gd name="connsiteX29" fmla="*/ 2448571 w 2597681"/>
              <a:gd name="connsiteY29" fmla="*/ 1818640 h 2159300"/>
              <a:gd name="connsiteX30" fmla="*/ 2418091 w 2597681"/>
              <a:gd name="connsiteY30" fmla="*/ 1869440 h 2159300"/>
              <a:gd name="connsiteX31" fmla="*/ 2346971 w 2597681"/>
              <a:gd name="connsiteY31" fmla="*/ 1991360 h 2159300"/>
              <a:gd name="connsiteX32" fmla="*/ 2286011 w 2597681"/>
              <a:gd name="connsiteY32" fmla="*/ 2042160 h 2159300"/>
              <a:gd name="connsiteX33" fmla="*/ 2235211 w 2597681"/>
              <a:gd name="connsiteY33" fmla="*/ 2092960 h 2159300"/>
              <a:gd name="connsiteX34" fmla="*/ 2072651 w 2597681"/>
              <a:gd name="connsiteY34" fmla="*/ 2153920 h 2159300"/>
              <a:gd name="connsiteX35" fmla="*/ 1798331 w 2597681"/>
              <a:gd name="connsiteY35" fmla="*/ 2113280 h 2159300"/>
              <a:gd name="connsiteX36" fmla="*/ 1767851 w 2597681"/>
              <a:gd name="connsiteY36" fmla="*/ 2082800 h 2159300"/>
              <a:gd name="connsiteX37" fmla="*/ 1757691 w 2597681"/>
              <a:gd name="connsiteY37" fmla="*/ 2042160 h 2159300"/>
              <a:gd name="connsiteX38" fmla="*/ 1645931 w 2597681"/>
              <a:gd name="connsiteY38" fmla="*/ 1930400 h 2159300"/>
              <a:gd name="connsiteX39" fmla="*/ 1584971 w 2597681"/>
              <a:gd name="connsiteY39" fmla="*/ 1910080 h 2159300"/>
              <a:gd name="connsiteX40" fmla="*/ 1442731 w 2597681"/>
              <a:gd name="connsiteY40" fmla="*/ 1808480 h 2159300"/>
              <a:gd name="connsiteX41" fmla="*/ 1371611 w 2597681"/>
              <a:gd name="connsiteY41" fmla="*/ 1798320 h 2159300"/>
              <a:gd name="connsiteX42" fmla="*/ 883931 w 2597681"/>
              <a:gd name="connsiteY42" fmla="*/ 1513840 h 21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97681" h="2159300">
                <a:moveTo>
                  <a:pt x="1463051" y="1808480"/>
                </a:moveTo>
                <a:lnTo>
                  <a:pt x="1463051" y="1808480"/>
                </a:lnTo>
                <a:cubicBezTo>
                  <a:pt x="1094659" y="1603818"/>
                  <a:pt x="1387466" y="1761921"/>
                  <a:pt x="487691" y="1391920"/>
                </a:cubicBezTo>
                <a:cubicBezTo>
                  <a:pt x="420222" y="1364176"/>
                  <a:pt x="349740" y="1343265"/>
                  <a:pt x="284491" y="1310640"/>
                </a:cubicBezTo>
                <a:cubicBezTo>
                  <a:pt x="160839" y="1248814"/>
                  <a:pt x="219298" y="1270242"/>
                  <a:pt x="111771" y="1239520"/>
                </a:cubicBezTo>
                <a:cubicBezTo>
                  <a:pt x="94838" y="1225973"/>
                  <a:pt x="73000" y="1216923"/>
                  <a:pt x="60971" y="1198880"/>
                </a:cubicBezTo>
                <a:cubicBezTo>
                  <a:pt x="51392" y="1184512"/>
                  <a:pt x="56272" y="1164463"/>
                  <a:pt x="50811" y="1148080"/>
                </a:cubicBezTo>
                <a:cubicBezTo>
                  <a:pt x="42655" y="1123611"/>
                  <a:pt x="30491" y="1100667"/>
                  <a:pt x="20331" y="1076960"/>
                </a:cubicBezTo>
                <a:cubicBezTo>
                  <a:pt x="16944" y="968587"/>
                  <a:pt x="16023" y="860108"/>
                  <a:pt x="10171" y="751840"/>
                </a:cubicBezTo>
                <a:cubicBezTo>
                  <a:pt x="9239" y="734596"/>
                  <a:pt x="-381" y="718304"/>
                  <a:pt x="11" y="701040"/>
                </a:cubicBezTo>
                <a:cubicBezTo>
                  <a:pt x="3016" y="568821"/>
                  <a:pt x="-979" y="435325"/>
                  <a:pt x="20331" y="304800"/>
                </a:cubicBezTo>
                <a:cubicBezTo>
                  <a:pt x="38448" y="193836"/>
                  <a:pt x="77980" y="206698"/>
                  <a:pt x="152411" y="182880"/>
                </a:cubicBezTo>
                <a:cubicBezTo>
                  <a:pt x="213611" y="163296"/>
                  <a:pt x="273582" y="139836"/>
                  <a:pt x="335291" y="121920"/>
                </a:cubicBezTo>
                <a:cubicBezTo>
                  <a:pt x="489426" y="77171"/>
                  <a:pt x="516025" y="89623"/>
                  <a:pt x="701051" y="71120"/>
                </a:cubicBezTo>
                <a:cubicBezTo>
                  <a:pt x="792597" y="61965"/>
                  <a:pt x="884045" y="51777"/>
                  <a:pt x="975371" y="40640"/>
                </a:cubicBezTo>
                <a:cubicBezTo>
                  <a:pt x="1022913" y="34842"/>
                  <a:pt x="1069989" y="25422"/>
                  <a:pt x="1117611" y="20320"/>
                </a:cubicBezTo>
                <a:cubicBezTo>
                  <a:pt x="1164875" y="15256"/>
                  <a:pt x="1212468" y="13951"/>
                  <a:pt x="1259851" y="10160"/>
                </a:cubicBezTo>
                <a:cubicBezTo>
                  <a:pt x="1297139" y="7177"/>
                  <a:pt x="1334358" y="3387"/>
                  <a:pt x="1371611" y="0"/>
                </a:cubicBezTo>
                <a:cubicBezTo>
                  <a:pt x="1449504" y="3387"/>
                  <a:pt x="1528204" y="-1520"/>
                  <a:pt x="1605291" y="10160"/>
                </a:cubicBezTo>
                <a:cubicBezTo>
                  <a:pt x="1688909" y="22829"/>
                  <a:pt x="1717694" y="66362"/>
                  <a:pt x="1788171" y="101600"/>
                </a:cubicBezTo>
                <a:cubicBezTo>
                  <a:pt x="1893629" y="154329"/>
                  <a:pt x="1888451" y="135027"/>
                  <a:pt x="2001531" y="172720"/>
                </a:cubicBezTo>
                <a:cubicBezTo>
                  <a:pt x="2026000" y="180876"/>
                  <a:pt x="2048182" y="195044"/>
                  <a:pt x="2072651" y="203200"/>
                </a:cubicBezTo>
                <a:cubicBezTo>
                  <a:pt x="2113886" y="216945"/>
                  <a:pt x="2206430" y="219922"/>
                  <a:pt x="2235211" y="223520"/>
                </a:cubicBezTo>
                <a:cubicBezTo>
                  <a:pt x="2347427" y="237547"/>
                  <a:pt x="2334629" y="235675"/>
                  <a:pt x="2407931" y="254000"/>
                </a:cubicBezTo>
                <a:cubicBezTo>
                  <a:pt x="2414704" y="264160"/>
                  <a:pt x="2423198" y="273364"/>
                  <a:pt x="2428251" y="284480"/>
                </a:cubicBezTo>
                <a:cubicBezTo>
                  <a:pt x="2479298" y="396783"/>
                  <a:pt x="2460513" y="403080"/>
                  <a:pt x="2479051" y="558800"/>
                </a:cubicBezTo>
                <a:cubicBezTo>
                  <a:pt x="2488337" y="636802"/>
                  <a:pt x="2500079" y="714498"/>
                  <a:pt x="2509531" y="792480"/>
                </a:cubicBezTo>
                <a:cubicBezTo>
                  <a:pt x="2531237" y="971557"/>
                  <a:pt x="2508348" y="826020"/>
                  <a:pt x="2529851" y="955040"/>
                </a:cubicBezTo>
                <a:cubicBezTo>
                  <a:pt x="2526988" y="1181228"/>
                  <a:pt x="2708489" y="1600208"/>
                  <a:pt x="2489211" y="1788160"/>
                </a:cubicBezTo>
                <a:cubicBezTo>
                  <a:pt x="2476354" y="1799180"/>
                  <a:pt x="2462118" y="1808480"/>
                  <a:pt x="2448571" y="1818640"/>
                </a:cubicBezTo>
                <a:cubicBezTo>
                  <a:pt x="2438411" y="1835573"/>
                  <a:pt x="2427547" y="1852104"/>
                  <a:pt x="2418091" y="1869440"/>
                </a:cubicBezTo>
                <a:cubicBezTo>
                  <a:pt x="2394296" y="1913065"/>
                  <a:pt x="2381287" y="1953613"/>
                  <a:pt x="2346971" y="1991360"/>
                </a:cubicBezTo>
                <a:cubicBezTo>
                  <a:pt x="2329178" y="2010932"/>
                  <a:pt x="2305583" y="2024367"/>
                  <a:pt x="2286011" y="2042160"/>
                </a:cubicBezTo>
                <a:cubicBezTo>
                  <a:pt x="2268291" y="2058269"/>
                  <a:pt x="2254578" y="2078875"/>
                  <a:pt x="2235211" y="2092960"/>
                </a:cubicBezTo>
                <a:cubicBezTo>
                  <a:pt x="2191873" y="2124478"/>
                  <a:pt x="2119365" y="2139906"/>
                  <a:pt x="2072651" y="2153920"/>
                </a:cubicBezTo>
                <a:cubicBezTo>
                  <a:pt x="1884510" y="2145740"/>
                  <a:pt x="1887780" y="2189950"/>
                  <a:pt x="1798331" y="2113280"/>
                </a:cubicBezTo>
                <a:cubicBezTo>
                  <a:pt x="1787422" y="2103929"/>
                  <a:pt x="1778011" y="2092960"/>
                  <a:pt x="1767851" y="2082800"/>
                </a:cubicBezTo>
                <a:cubicBezTo>
                  <a:pt x="1764464" y="2069253"/>
                  <a:pt x="1764311" y="2054455"/>
                  <a:pt x="1757691" y="2042160"/>
                </a:cubicBezTo>
                <a:cubicBezTo>
                  <a:pt x="1707759" y="1949429"/>
                  <a:pt x="1720216" y="1957413"/>
                  <a:pt x="1645931" y="1930400"/>
                </a:cubicBezTo>
                <a:cubicBezTo>
                  <a:pt x="1625801" y="1923080"/>
                  <a:pt x="1603870" y="1920160"/>
                  <a:pt x="1584971" y="1910080"/>
                </a:cubicBezTo>
                <a:cubicBezTo>
                  <a:pt x="1378656" y="1800045"/>
                  <a:pt x="1579458" y="1893934"/>
                  <a:pt x="1442731" y="1808480"/>
                </a:cubicBezTo>
                <a:cubicBezTo>
                  <a:pt x="1419621" y="1794036"/>
                  <a:pt x="1397382" y="1798320"/>
                  <a:pt x="1371611" y="1798320"/>
                </a:cubicBezTo>
                <a:lnTo>
                  <a:pt x="883931" y="151384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5E3607F-F043-116D-689B-CF89567FBD58}"/>
              </a:ext>
            </a:extLst>
          </p:cNvPr>
          <p:cNvSpPr txBox="1">
            <a:spLocks/>
          </p:cNvSpPr>
          <p:nvPr/>
        </p:nvSpPr>
        <p:spPr>
          <a:xfrm>
            <a:off x="6631624" y="5781040"/>
            <a:ext cx="4405699" cy="1117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threshold application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F54274-3615-BF6A-809F-E464FC3845FB}"/>
              </a:ext>
            </a:extLst>
          </p:cNvPr>
          <p:cNvSpPr txBox="1">
            <a:spLocks/>
          </p:cNvSpPr>
          <p:nvPr/>
        </p:nvSpPr>
        <p:spPr>
          <a:xfrm>
            <a:off x="7247821" y="5029200"/>
            <a:ext cx="3518746" cy="1117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B35108-1288-4BC7-1119-592E329F1134}"/>
              </a:ext>
            </a:extLst>
          </p:cNvPr>
          <p:cNvSpPr txBox="1">
            <a:spLocks/>
          </p:cNvSpPr>
          <p:nvPr/>
        </p:nvSpPr>
        <p:spPr>
          <a:xfrm>
            <a:off x="849630" y="5733774"/>
            <a:ext cx="4905626" cy="1117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threshold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40481-DBF0-4DBB-78A8-8F61963B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12</a:t>
            </a:fld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F081886-2526-6CF8-8493-D4CCB4920A13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12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49E87-9365-2EF6-2052-4EDC917A66CF}"/>
              </a:ext>
            </a:extLst>
          </p:cNvPr>
          <p:cNvSpPr txBox="1"/>
          <p:nvPr/>
        </p:nvSpPr>
        <p:spPr>
          <a:xfrm>
            <a:off x="838840" y="2251684"/>
            <a:ext cx="7901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reduce false positives by 35 %</a:t>
            </a:r>
          </a:p>
        </p:txBody>
      </p:sp>
    </p:spTree>
    <p:extLst>
      <p:ext uri="{BB962C8B-B14F-4D97-AF65-F5344CB8AC3E}">
        <p14:creationId xmlns:p14="http://schemas.microsoft.com/office/powerpoint/2010/main" val="314536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C2E90-F573-64C3-373D-FC722874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shot 2025-11-16 194634.png">
            <a:extLst>
              <a:ext uri="{FF2B5EF4-FFF2-40B4-BE49-F238E27FC236}">
                <a16:creationId xmlns:a16="http://schemas.microsoft.com/office/drawing/2014/main" id="{BE230D51-42F6-C584-D405-3BC41E95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83"/>
          <a:stretch/>
        </p:blipFill>
        <p:spPr>
          <a:xfrm>
            <a:off x="960782" y="1091747"/>
            <a:ext cx="7772400" cy="52134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FF8906-92D9-C096-6A94-1AE8DB9B47EE}"/>
              </a:ext>
            </a:extLst>
          </p:cNvPr>
          <p:cNvSpPr txBox="1">
            <a:spLocks/>
          </p:cNvSpPr>
          <p:nvPr/>
        </p:nvSpPr>
        <p:spPr>
          <a:xfrm>
            <a:off x="812065" y="193786"/>
            <a:ext cx="9736667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output:</a:t>
            </a:r>
          </a:p>
        </p:txBody>
      </p:sp>
    </p:spTree>
    <p:extLst>
      <p:ext uri="{BB962C8B-B14F-4D97-AF65-F5344CB8AC3E}">
        <p14:creationId xmlns:p14="http://schemas.microsoft.com/office/powerpoint/2010/main" val="272017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D7555-D7D2-3D89-6FCC-A4C78287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D6ABF-F4DE-8AEB-AFC3-173EAE74EA41}"/>
              </a:ext>
            </a:extLst>
          </p:cNvPr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Fully automated, reproducible workflow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Handles large imagery datasets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Detects individual snags and multi-tree clusters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No training samples required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Works with any RGB imagery in ArcGIS Pro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F01CF-C114-14B9-C90A-D920193FCBDD}"/>
              </a:ext>
            </a:extLst>
          </p:cNvPr>
          <p:cNvSpPr txBox="1">
            <a:spLocks/>
          </p:cNvSpPr>
          <p:nvPr/>
        </p:nvSpPr>
        <p:spPr>
          <a:xfrm>
            <a:off x="457200" y="856422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Toolbox Strengths:</a:t>
            </a:r>
          </a:p>
        </p:txBody>
      </p:sp>
    </p:spTree>
    <p:extLst>
      <p:ext uri="{BB962C8B-B14F-4D97-AF65-F5344CB8AC3E}">
        <p14:creationId xmlns:p14="http://schemas.microsoft.com/office/powerpoint/2010/main" val="152581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5D847B-4D18-1477-73FD-455A50EC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1AB3A-DACE-BC40-ACAC-C6A21254720B}"/>
              </a:ext>
            </a:extLst>
          </p:cNvPr>
          <p:cNvSpPr txBox="1">
            <a:spLocks/>
          </p:cNvSpPr>
          <p:nvPr/>
        </p:nvSpPr>
        <p:spPr>
          <a:xfrm>
            <a:off x="457200" y="1166018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State forest health monitoring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Utility vegetation management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Storm-damage assessments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Wildfire risk modeling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Urban canopy monitoring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133DC7-9C71-1A64-0555-DA5A90475CA0}"/>
              </a:ext>
            </a:extLst>
          </p:cNvPr>
          <p:cNvSpPr txBox="1">
            <a:spLocks/>
          </p:cNvSpPr>
          <p:nvPr/>
        </p:nvSpPr>
        <p:spPr>
          <a:xfrm>
            <a:off x="457200" y="816637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Use Cases:</a:t>
            </a:r>
          </a:p>
        </p:txBody>
      </p:sp>
    </p:spTree>
    <p:extLst>
      <p:ext uri="{BB962C8B-B14F-4D97-AF65-F5344CB8AC3E}">
        <p14:creationId xmlns:p14="http://schemas.microsoft.com/office/powerpoint/2010/main" val="255944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3" name="1515318022145442284.jpg">
            <a:extLst>
              <a:ext uri="{FF2B5EF4-FFF2-40B4-BE49-F238E27FC236}">
                <a16:creationId xmlns:a16="http://schemas.microsoft.com/office/drawing/2014/main" id="{BEA09FC2-58C3-418A-E862-3E38EAD120C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0727" r="4286" b="546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8573A9-5887-5726-98F6-F20CADEE9228}"/>
              </a:ext>
            </a:extLst>
          </p:cNvPr>
          <p:cNvSpPr txBox="1"/>
          <p:nvPr/>
        </p:nvSpPr>
        <p:spPr>
          <a:xfrm>
            <a:off x="5331826" y="3309219"/>
            <a:ext cx="4467975" cy="158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for your attention!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D0E05B-01ED-90CE-B806-B0D58F9CE86D}"/>
              </a:ext>
            </a:extLst>
          </p:cNvPr>
          <p:cNvSpPr/>
          <p:nvPr/>
        </p:nvSpPr>
        <p:spPr>
          <a:xfrm>
            <a:off x="9350877" y="5079579"/>
            <a:ext cx="2534434" cy="1476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B45DC-356E-FC6D-2D8F-08BF4D9B4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42" y="5422380"/>
            <a:ext cx="2024561" cy="7909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A65356-7F81-589A-5D13-2E33B627CF93}"/>
              </a:ext>
            </a:extLst>
          </p:cNvPr>
          <p:cNvSpPr txBox="1"/>
          <p:nvPr/>
        </p:nvSpPr>
        <p:spPr>
          <a:xfrm>
            <a:off x="4882902" y="673058"/>
            <a:ext cx="4467975" cy="2002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4397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 descr="A tree in a field&#10;&#10;Description automatically generated with medium confidence">
            <a:extLst>
              <a:ext uri="{FF2B5EF4-FFF2-40B4-BE49-F238E27FC236}">
                <a16:creationId xmlns:a16="http://schemas.microsoft.com/office/drawing/2014/main" id="{8FD54262-A183-1FF4-8B75-BBB3C4250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7" r="13009"/>
          <a:stretch/>
        </p:blipFill>
        <p:spPr>
          <a:xfrm>
            <a:off x="6817360" y="-18521"/>
            <a:ext cx="537464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3C5E2F-126B-319A-CBFC-BECD80B1162A}"/>
              </a:ext>
            </a:extLst>
          </p:cNvPr>
          <p:cNvSpPr txBox="1">
            <a:spLocks/>
          </p:cNvSpPr>
          <p:nvPr/>
        </p:nvSpPr>
        <p:spPr>
          <a:xfrm>
            <a:off x="771526" y="337495"/>
            <a:ext cx="859631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42C39-B848-3EE9-EF50-EF9E4D85172D}"/>
              </a:ext>
            </a:extLst>
          </p:cNvPr>
          <p:cNvSpPr txBox="1"/>
          <p:nvPr/>
        </p:nvSpPr>
        <p:spPr>
          <a:xfrm>
            <a:off x="601756" y="1451284"/>
            <a:ext cx="7323043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Dead trees pose risks to the human health and infrastructure.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Mapping dead trees help forest managers to perform up-to-date forest care.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Informed management decisions are vital for forest health and safety.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7BF68-90E9-CDB7-EA25-E831A14D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2</a:t>
            </a:fld>
            <a:endParaRPr lang="en-US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C3041D0-727E-DAF0-98C5-F04E477CD675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7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E1860-298F-C8FA-50CD-3EE5F81702E3}"/>
              </a:ext>
            </a:extLst>
          </p:cNvPr>
          <p:cNvSpPr txBox="1"/>
          <p:nvPr/>
        </p:nvSpPr>
        <p:spPr>
          <a:xfrm>
            <a:off x="183161" y="1680524"/>
            <a:ext cx="6983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Rhode Island are t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emperate deciduous and dominated by oak-hickory forests.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c</a:t>
            </a:r>
            <a:r>
              <a:rPr lang="en-US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ommon species: Hemlock, Beech, Sugar Maple, White Pine.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pests' outbreaks: Spongy (a.k.a. Gypsy) moth outbreak, Emerald ash borer, Beech leaf disease.</a:t>
            </a: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BE181C38-9883-AA42-DED2-03F6E4A86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3" t="15727" r="28911" b="35488"/>
          <a:stretch/>
        </p:blipFill>
        <p:spPr>
          <a:xfrm>
            <a:off x="7327100" y="1191712"/>
            <a:ext cx="4187590" cy="5013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18A80B-414B-EC49-B1EC-DFBEA13A85ED}"/>
              </a:ext>
            </a:extLst>
          </p:cNvPr>
          <p:cNvSpPr txBox="1"/>
          <p:nvPr/>
        </p:nvSpPr>
        <p:spPr>
          <a:xfrm>
            <a:off x="8191350" y="6161202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Forests in Rhode Island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680F44-E933-8FDF-0009-6518A06F430F}"/>
                  </a:ext>
                </a:extLst>
              </p14:cNvPr>
              <p14:cNvContentPartPr/>
              <p14:nvPr/>
            </p14:nvContentPartPr>
            <p14:xfrm>
              <a:off x="9420895" y="230836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680F44-E933-8FDF-0009-6518A06F43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7255" y="22003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F1B094C-ACF1-5AB6-781E-9B064DFEA07C}"/>
                  </a:ext>
                </a:extLst>
              </p14:cNvPr>
              <p14:cNvContentPartPr/>
              <p14:nvPr/>
            </p14:nvContentPartPr>
            <p14:xfrm>
              <a:off x="9346735" y="2308364"/>
              <a:ext cx="74880" cy="148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F1B094C-ACF1-5AB6-781E-9B064DFEA0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095" y="2200364"/>
                <a:ext cx="1825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586373-6198-6A1C-9565-424EB678A80F}"/>
                  </a:ext>
                </a:extLst>
              </p14:cNvPr>
              <p14:cNvContentPartPr/>
              <p14:nvPr/>
            </p14:nvContentPartPr>
            <p14:xfrm>
              <a:off x="9347095" y="242860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586373-6198-6A1C-9565-424EB678A8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3095" y="23206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0012A38-2269-1A60-8A47-80471B81B684}"/>
                  </a:ext>
                </a:extLst>
              </p14:cNvPr>
              <p14:cNvContentPartPr/>
              <p14:nvPr/>
            </p14:nvContentPartPr>
            <p14:xfrm>
              <a:off x="9420895" y="1846844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0012A38-2269-1A60-8A47-80471B81B6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7255" y="17392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320783D-3283-49B0-DD68-4E73C777F4CF}"/>
                  </a:ext>
                </a:extLst>
              </p14:cNvPr>
              <p14:cNvContentPartPr/>
              <p14:nvPr/>
            </p14:nvContentPartPr>
            <p14:xfrm>
              <a:off x="8642215" y="1680524"/>
              <a:ext cx="72432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320783D-3283-49B0-DD68-4E73C777F4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8215" y="1572884"/>
                <a:ext cx="83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7B555DD-F459-D560-0A88-5178F37CD42F}"/>
                  </a:ext>
                </a:extLst>
              </p14:cNvPr>
              <p14:cNvContentPartPr/>
              <p14:nvPr/>
            </p14:nvContentPartPr>
            <p14:xfrm>
              <a:off x="7324255" y="2105324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7B555DD-F459-D560-0A88-5178F37CD4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0615" y="19973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529AD02-9DF2-77A1-CE69-7CBC6C201D40}"/>
                  </a:ext>
                </a:extLst>
              </p14:cNvPr>
              <p14:cNvContentPartPr/>
              <p14:nvPr/>
            </p14:nvContentPartPr>
            <p14:xfrm>
              <a:off x="8442055" y="340780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529AD02-9DF2-77A1-CE69-7CBC6C201D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8415" y="33001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5109C26-6D8C-170D-AC76-6B73008A42D1}"/>
                  </a:ext>
                </a:extLst>
              </p14:cNvPr>
              <p14:cNvContentPartPr/>
              <p14:nvPr/>
            </p14:nvContentPartPr>
            <p14:xfrm>
              <a:off x="7915015" y="2317724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5109C26-6D8C-170D-AC76-6B73008A42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1375" y="221008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3A852D3-E37E-01F3-2C85-6DD34BD504F5}"/>
                  </a:ext>
                </a:extLst>
              </p14:cNvPr>
              <p14:cNvContentPartPr/>
              <p14:nvPr/>
            </p14:nvContentPartPr>
            <p14:xfrm>
              <a:off x="9356095" y="4202324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3A852D3-E37E-01F3-2C85-6DD34BD504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2455" y="40943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C16CABE-A9F0-0835-BE50-3004B880914F}"/>
                  </a:ext>
                </a:extLst>
              </p14:cNvPr>
              <p14:cNvContentPartPr/>
              <p14:nvPr/>
            </p14:nvContentPartPr>
            <p14:xfrm>
              <a:off x="9356095" y="4202324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C16CABE-A9F0-0835-BE50-3004B88091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2455" y="40943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52C9C90-F684-16F4-570D-F3A7E34B3278}"/>
                  </a:ext>
                </a:extLst>
              </p14:cNvPr>
              <p14:cNvContentPartPr/>
              <p14:nvPr/>
            </p14:nvContentPartPr>
            <p14:xfrm>
              <a:off x="9042175" y="634504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52C9C90-F684-16F4-570D-F3A7E34B32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8175" y="6237044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>
            <a:extLst>
              <a:ext uri="{FF2B5EF4-FFF2-40B4-BE49-F238E27FC236}">
                <a16:creationId xmlns:a16="http://schemas.microsoft.com/office/drawing/2014/main" id="{47AF1E59-DC3E-600D-8437-DF58A0710F3B}"/>
              </a:ext>
            </a:extLst>
          </p:cNvPr>
          <p:cNvSpPr txBox="1">
            <a:spLocks/>
          </p:cNvSpPr>
          <p:nvPr/>
        </p:nvSpPr>
        <p:spPr>
          <a:xfrm>
            <a:off x="1265270" y="350101"/>
            <a:ext cx="859631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Area: Rhode Island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BFEF4-9650-1B97-75C3-98DF722F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3</a:t>
            </a:fld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50B1362-2517-189A-5ADF-12039BCB16F5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2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BA1-5D02-BF59-9DD6-9FA243A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33" y="388729"/>
            <a:ext cx="9926320" cy="1320800"/>
          </a:xfrm>
        </p:spPr>
        <p:txBody>
          <a:bodyPr>
            <a:noAutofit/>
          </a:bodyPr>
          <a:lstStyle/>
          <a:p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for automatic image clustering:</a:t>
            </a:r>
            <a:b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72-A5AC-806D-3E7A-97E3378A8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529"/>
            <a:ext cx="9155779" cy="433183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ISODATA (Iterative Self-Organizing Data Analysis Technique) is  unsupervised classification algorithm.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Groups clusters based on the spectral similarities.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 quick, does not require training data.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EF471-B07F-DAC7-68D3-824E68E6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6C9C4B3-607D-A0A6-C59E-A98EC5F1BD40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53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BA1-5D02-BF59-9DD6-9FA243A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64" y="346764"/>
            <a:ext cx="9926320" cy="1320800"/>
          </a:xfrm>
        </p:spPr>
        <p:txBody>
          <a:bodyPr>
            <a:noAutofit/>
          </a:bodyPr>
          <a:lstStyle/>
          <a:p>
            <a:r>
              <a:rPr lang="en-US" sz="4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  <a:b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72-A5AC-806D-3E7A-97E3378A8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81" y="1007164"/>
            <a:ext cx="11974319" cy="2421836"/>
          </a:xfrm>
        </p:spPr>
        <p:txBody>
          <a:bodyPr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signatures of dead and alive trees are partially overlapping.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Misdetection of non-forest objects (bare ground, roads).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depends on imagery resolution.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Non-forest bright objects can be false positives.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Severe shadows may reduce accuracy.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EF471-B07F-DAC7-68D3-824E68E6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6C9C4B3-607D-A0A6-C59E-A98EC5F1BD40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EC5109-8F2E-F5EB-6A44-554F3FD0FCC3}"/>
              </a:ext>
            </a:extLst>
          </p:cNvPr>
          <p:cNvSpPr txBox="1">
            <a:spLocks/>
          </p:cNvSpPr>
          <p:nvPr/>
        </p:nvSpPr>
        <p:spPr>
          <a:xfrm>
            <a:off x="815008" y="3930953"/>
            <a:ext cx="8229600" cy="21104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4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8BA1-5D02-BF59-9DD6-9FA243A2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73" y="452452"/>
            <a:ext cx="9736667" cy="1320800"/>
          </a:xfrm>
        </p:spPr>
        <p:txBody>
          <a:bodyPr>
            <a:normAutofit/>
          </a:bodyPr>
          <a:lstStyle/>
          <a:p>
            <a:r>
              <a:rPr lang="en-US" sz="45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  <a:endParaRPr lang="en-US" sz="4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72-A5AC-806D-3E7A-97E3378A8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14" y="1411935"/>
            <a:ext cx="9958187" cy="426336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Threshold-Based Mask: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band values are different for alive and dead trees.</a:t>
            </a:r>
            <a:endParaRPr lang="en-US" sz="3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Threshold-Based Mask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threshold values in the blue bands to distinguish non dead tree objects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Threshold-Based Mask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hosen threshold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preformed well across RI but might need to be readjusted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 mask: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exclude falsely detected non-forest objects such as buildings, bare ground, cars etc.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 mask: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Derived from CCAP landcover dataset</a:t>
            </a:r>
          </a:p>
          <a:p>
            <a:pPr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E252A-5D8A-3CC1-3E4E-67A518A2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6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FEFAB1F-3C97-ED1A-BA29-38E2CB664608}"/>
              </a:ext>
            </a:extLst>
          </p:cNvPr>
          <p:cNvSpPr txBox="1">
            <a:spLocks/>
          </p:cNvSpPr>
          <p:nvPr/>
        </p:nvSpPr>
        <p:spPr>
          <a:xfrm>
            <a:off x="11347556" y="6258394"/>
            <a:ext cx="719528" cy="42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81830-D12D-4C95-9562-56C4B137F361}" type="slidenum">
              <a:rPr lang="en-US" sz="2000" smtClean="0">
                <a:solidFill>
                  <a:schemeClr val="tx1"/>
                </a:solidFill>
              </a:rPr>
              <a:pPr/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6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C47D7-53A1-6F97-69FE-C7259395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8C687-7570-42EF-EB8F-ED4563B5ED5D}"/>
              </a:ext>
            </a:extLst>
          </p:cNvPr>
          <p:cNvSpPr txBox="1">
            <a:spLocks/>
          </p:cNvSpPr>
          <p:nvPr/>
        </p:nvSpPr>
        <p:spPr>
          <a:xfrm>
            <a:off x="457200" y="1305454"/>
            <a:ext cx="9457337" cy="20147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RGB high‑resolution aerial imagery in leaf-on period.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 forest mask for improved accuracy.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ArcGIS Pro with Spatial Analyst Extension.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E4B6DA-A666-06B4-2B67-79C87E9F732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7228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Requirements for Toolbox: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24258-6290-A7EE-0851-45D9B2A7270E}"/>
              </a:ext>
            </a:extLst>
          </p:cNvPr>
          <p:cNvSpPr txBox="1"/>
          <p:nvPr/>
        </p:nvSpPr>
        <p:spPr>
          <a:xfrm>
            <a:off x="336020" y="4165134"/>
            <a:ext cx="92189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True-color (RGB) aerial image with 15 cm. resolution, collected in July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m resolution 2016 land cover dataset from NOAA Coastal Change Analysis Program (CCAP).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0CB2E99-6254-6E7C-2A7D-D6E1AE7DA401}"/>
              </a:ext>
            </a:extLst>
          </p:cNvPr>
          <p:cNvSpPr txBox="1">
            <a:spLocks/>
          </p:cNvSpPr>
          <p:nvPr/>
        </p:nvSpPr>
        <p:spPr>
          <a:xfrm>
            <a:off x="448293" y="3280430"/>
            <a:ext cx="8596312" cy="73866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used</a:t>
            </a:r>
            <a:r>
              <a:rPr 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1120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759EC-5840-0938-0FDC-81BDA389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94D65-C373-BE1E-399D-23B56F46D788}"/>
              </a:ext>
            </a:extLst>
          </p:cNvPr>
          <p:cNvSpPr txBox="1"/>
          <p:nvPr/>
        </p:nvSpPr>
        <p:spPr>
          <a:xfrm>
            <a:off x="530880" y="612844"/>
            <a:ext cx="87431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Optional forest masking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IsoCluster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spectral clustering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Maximum Likelihood classification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Dead-class extraction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Blue-band reflectance threshold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Morphological smoothing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Raster → polygon conversion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Area / dissolve / buffer filtering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Final output polygons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E3796B-3117-18CD-DBC2-12D8098F9EB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 step-by-step:</a:t>
            </a:r>
          </a:p>
        </p:txBody>
      </p:sp>
    </p:spTree>
    <p:extLst>
      <p:ext uri="{BB962C8B-B14F-4D97-AF65-F5344CB8AC3E}">
        <p14:creationId xmlns:p14="http://schemas.microsoft.com/office/powerpoint/2010/main" val="155754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D7D7CF-37C9-5DC4-6CCF-0F0482C9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1830-D12D-4C95-9562-56C4B137F361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A066-95BF-B032-600F-1C059F39EEEB}"/>
              </a:ext>
            </a:extLst>
          </p:cNvPr>
          <p:cNvSpPr txBox="1">
            <a:spLocks/>
          </p:cNvSpPr>
          <p:nvPr/>
        </p:nvSpPr>
        <p:spPr>
          <a:xfrm>
            <a:off x="457200" y="1126436"/>
            <a:ext cx="8229600" cy="49997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Majority Filter – removes isolated pixels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Expand – closes small gaps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Shrink – restores crown shape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RegionGroup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prepares polygons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Area-based filtering – removes noise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343052-6777-1936-26A3-F15CA5B1EFCB}"/>
              </a:ext>
            </a:extLst>
          </p:cNvPr>
          <p:cNvSpPr txBox="1">
            <a:spLocks/>
          </p:cNvSpPr>
          <p:nvPr/>
        </p:nvSpPr>
        <p:spPr>
          <a:xfrm>
            <a:off x="563217" y="846113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Smoothing &amp; Noise Reduction:</a:t>
            </a:r>
          </a:p>
        </p:txBody>
      </p:sp>
    </p:spTree>
    <p:extLst>
      <p:ext uri="{BB962C8B-B14F-4D97-AF65-F5344CB8AC3E}">
        <p14:creationId xmlns:p14="http://schemas.microsoft.com/office/powerpoint/2010/main" val="378353091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15318</TotalTime>
  <Words>689</Words>
  <Application>Microsoft Office PowerPoint</Application>
  <PresentationFormat>Widescreen</PresentationFormat>
  <Paragraphs>123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Method for automatic image clustering: </vt:lpstr>
      <vt:lpstr>Limitations: </vt:lpstr>
      <vt:lpstr>Solutions: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Forest Monitoring and Management in Southern New England through GIS Analysis, Remote Sensing, and Predictive Models: Assessing Tree Mortality and Enhancing Infrastructure Resilience.</dc:title>
  <dc:creator>Liubov Dumarevskaya</dc:creator>
  <cp:lastModifiedBy>Dumarevskaya, Liubov (RIDOH-Contractor)</cp:lastModifiedBy>
  <cp:revision>301</cp:revision>
  <dcterms:created xsi:type="dcterms:W3CDTF">2023-09-12T13:29:19Z</dcterms:created>
  <dcterms:modified xsi:type="dcterms:W3CDTF">2025-12-18T17:11:08Z</dcterms:modified>
</cp:coreProperties>
</file>